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diagrams/colors1.xml" ContentType="application/vnd.openxmlformats-officedocument.drawingml.diagramColor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74" r:id="rId3"/>
    <p:sldId id="273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94" r:id="rId12"/>
    <p:sldId id="295" r:id="rId13"/>
    <p:sldId id="282" r:id="rId14"/>
    <p:sldId id="283" r:id="rId15"/>
    <p:sldId id="284" r:id="rId16"/>
    <p:sldId id="285" r:id="rId17"/>
    <p:sldId id="286" r:id="rId18"/>
    <p:sldId id="287" r:id="rId19"/>
    <p:sldId id="290" r:id="rId20"/>
    <p:sldId id="291" r:id="rId21"/>
    <p:sldId id="288" r:id="rId22"/>
    <p:sldId id="289" r:id="rId23"/>
    <p:sldId id="292" r:id="rId24"/>
    <p:sldId id="296" r:id="rId25"/>
    <p:sldId id="293" r:id="rId26"/>
    <p:sldId id="260" r:id="rId2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howGuides="1">
      <p:cViewPr varScale="1">
        <p:scale>
          <a:sx n="71" d="100"/>
          <a:sy n="71" d="100"/>
        </p:scale>
        <p:origin x="1469" y="5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0C194-D4CF-414D-9B15-E332B53FCF3A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49A4F08-C222-4393-9FFA-51E0DE36226F}">
      <dgm:prSet/>
      <dgm:spPr/>
      <dgm:t>
        <a:bodyPr/>
        <a:lstStyle/>
        <a:p>
          <a:r>
            <a:rPr lang="pl-PL" b="1"/>
            <a:t>A. kluczowe przesłania i przekazy</a:t>
          </a:r>
          <a:endParaRPr lang="en-US"/>
        </a:p>
      </dgm:t>
    </dgm:pt>
    <dgm:pt modelId="{35CC22EE-6324-4DF8-A213-36764B8E9EAC}" type="parTrans" cxnId="{E2D831D9-402A-4135-A5D9-941B13A4AA2E}">
      <dgm:prSet/>
      <dgm:spPr/>
      <dgm:t>
        <a:bodyPr/>
        <a:lstStyle/>
        <a:p>
          <a:endParaRPr lang="en-US"/>
        </a:p>
      </dgm:t>
    </dgm:pt>
    <dgm:pt modelId="{94AD7273-41DC-484D-83E3-B0171EAB54A0}" type="sibTrans" cxnId="{E2D831D9-402A-4135-A5D9-941B13A4AA2E}">
      <dgm:prSet/>
      <dgm:spPr/>
      <dgm:t>
        <a:bodyPr/>
        <a:lstStyle/>
        <a:p>
          <a:endParaRPr lang="en-US"/>
        </a:p>
      </dgm:t>
    </dgm:pt>
    <dgm:pt modelId="{9C72BF13-CC57-4107-93B8-3AF65CE14A2F}">
      <dgm:prSet/>
      <dgm:spPr/>
      <dgm:t>
        <a:bodyPr/>
        <a:lstStyle/>
        <a:p>
          <a:r>
            <a:rPr lang="pl-PL" b="1"/>
            <a:t>B. cel informacji prasowej/komunikatu</a:t>
          </a:r>
          <a:endParaRPr lang="en-US"/>
        </a:p>
      </dgm:t>
    </dgm:pt>
    <dgm:pt modelId="{F07E5A79-83EB-4FE0-AF37-D5528BF4F295}" type="parTrans" cxnId="{4CD13DD0-FCFE-4C05-8E31-A929A9FFC477}">
      <dgm:prSet/>
      <dgm:spPr/>
      <dgm:t>
        <a:bodyPr/>
        <a:lstStyle/>
        <a:p>
          <a:endParaRPr lang="en-US"/>
        </a:p>
      </dgm:t>
    </dgm:pt>
    <dgm:pt modelId="{00F0E06C-2044-477F-8E9E-1439B5F3E996}" type="sibTrans" cxnId="{4CD13DD0-FCFE-4C05-8E31-A929A9FFC477}">
      <dgm:prSet/>
      <dgm:spPr/>
      <dgm:t>
        <a:bodyPr/>
        <a:lstStyle/>
        <a:p>
          <a:endParaRPr lang="en-US"/>
        </a:p>
      </dgm:t>
    </dgm:pt>
    <dgm:pt modelId="{6E016918-C907-4C13-9750-48067CF6F50D}">
      <dgm:prSet/>
      <dgm:spPr/>
      <dgm:t>
        <a:bodyPr/>
        <a:lstStyle/>
        <a:p>
          <a:r>
            <a:rPr lang="pl-PL" b="1"/>
            <a:t>C. odbiorcę</a:t>
          </a:r>
          <a:endParaRPr lang="en-US"/>
        </a:p>
      </dgm:t>
    </dgm:pt>
    <dgm:pt modelId="{4E74975C-6237-4E75-9BBF-D94B030716E8}" type="parTrans" cxnId="{4DAAA8A0-56E1-4BCF-91D7-11929633CFE0}">
      <dgm:prSet/>
      <dgm:spPr/>
      <dgm:t>
        <a:bodyPr/>
        <a:lstStyle/>
        <a:p>
          <a:endParaRPr lang="en-US"/>
        </a:p>
      </dgm:t>
    </dgm:pt>
    <dgm:pt modelId="{58C740E4-EFF1-4DEA-808B-6ED1977E65DE}" type="sibTrans" cxnId="{4DAAA8A0-56E1-4BCF-91D7-11929633CFE0}">
      <dgm:prSet/>
      <dgm:spPr/>
      <dgm:t>
        <a:bodyPr/>
        <a:lstStyle/>
        <a:p>
          <a:endParaRPr lang="en-US"/>
        </a:p>
      </dgm:t>
    </dgm:pt>
    <dgm:pt modelId="{F8E752C0-F92A-4BAF-9888-F56E14ED6D5D}">
      <dgm:prSet/>
      <dgm:spPr/>
      <dgm:t>
        <a:bodyPr/>
        <a:lstStyle/>
        <a:p>
          <a:r>
            <a:rPr lang="pl-PL" b="1"/>
            <a:t>D. potrzeby swoich odbiorców</a:t>
          </a:r>
          <a:endParaRPr lang="en-US"/>
        </a:p>
      </dgm:t>
    </dgm:pt>
    <dgm:pt modelId="{F8AEF276-6D84-4514-8CB1-35DAF7060221}" type="parTrans" cxnId="{743763A4-85A7-4F7A-8CF4-0692134F112F}">
      <dgm:prSet/>
      <dgm:spPr/>
      <dgm:t>
        <a:bodyPr/>
        <a:lstStyle/>
        <a:p>
          <a:endParaRPr lang="en-US"/>
        </a:p>
      </dgm:t>
    </dgm:pt>
    <dgm:pt modelId="{83C1C325-BEFD-4290-89BF-225701182729}" type="sibTrans" cxnId="{743763A4-85A7-4F7A-8CF4-0692134F112F}">
      <dgm:prSet/>
      <dgm:spPr/>
      <dgm:t>
        <a:bodyPr/>
        <a:lstStyle/>
        <a:p>
          <a:endParaRPr lang="en-US"/>
        </a:p>
      </dgm:t>
    </dgm:pt>
    <dgm:pt modelId="{69552C86-B5E0-442F-998D-55C9A67FD35F}" type="pres">
      <dgm:prSet presAssocID="{8CB0C194-D4CF-414D-9B15-E332B53FCF3A}" presName="linear" presStyleCnt="0">
        <dgm:presLayoutVars>
          <dgm:dir/>
          <dgm:animLvl val="lvl"/>
          <dgm:resizeHandles val="exact"/>
        </dgm:presLayoutVars>
      </dgm:prSet>
      <dgm:spPr/>
    </dgm:pt>
    <dgm:pt modelId="{A3D3E992-8639-4279-A2EE-2035626F4400}" type="pres">
      <dgm:prSet presAssocID="{C49A4F08-C222-4393-9FFA-51E0DE36226F}" presName="parentLin" presStyleCnt="0"/>
      <dgm:spPr/>
    </dgm:pt>
    <dgm:pt modelId="{A010277B-4D7B-4567-AF4E-5C8C96269BF9}" type="pres">
      <dgm:prSet presAssocID="{C49A4F08-C222-4393-9FFA-51E0DE36226F}" presName="parentLeftMargin" presStyleLbl="node1" presStyleIdx="0" presStyleCnt="4"/>
      <dgm:spPr/>
    </dgm:pt>
    <dgm:pt modelId="{20749396-2C96-480A-8395-1B3879574889}" type="pres">
      <dgm:prSet presAssocID="{C49A4F08-C222-4393-9FFA-51E0DE36226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2790E0D-F0B8-4487-869C-9650B1B2F989}" type="pres">
      <dgm:prSet presAssocID="{C49A4F08-C222-4393-9FFA-51E0DE36226F}" presName="negativeSpace" presStyleCnt="0"/>
      <dgm:spPr/>
    </dgm:pt>
    <dgm:pt modelId="{6E1DD59E-7BBD-4486-A8E7-76E092CD2A48}" type="pres">
      <dgm:prSet presAssocID="{C49A4F08-C222-4393-9FFA-51E0DE36226F}" presName="childText" presStyleLbl="conFgAcc1" presStyleIdx="0" presStyleCnt="4">
        <dgm:presLayoutVars>
          <dgm:bulletEnabled val="1"/>
        </dgm:presLayoutVars>
      </dgm:prSet>
      <dgm:spPr/>
    </dgm:pt>
    <dgm:pt modelId="{66AC21A9-1FEB-459E-BE7A-9C3CF68464D3}" type="pres">
      <dgm:prSet presAssocID="{94AD7273-41DC-484D-83E3-B0171EAB54A0}" presName="spaceBetweenRectangles" presStyleCnt="0"/>
      <dgm:spPr/>
    </dgm:pt>
    <dgm:pt modelId="{EECA23FC-2959-49EC-B4AC-4482D0409BF9}" type="pres">
      <dgm:prSet presAssocID="{9C72BF13-CC57-4107-93B8-3AF65CE14A2F}" presName="parentLin" presStyleCnt="0"/>
      <dgm:spPr/>
    </dgm:pt>
    <dgm:pt modelId="{E442F96F-BCF1-4CDE-BE00-6BD23E9C1994}" type="pres">
      <dgm:prSet presAssocID="{9C72BF13-CC57-4107-93B8-3AF65CE14A2F}" presName="parentLeftMargin" presStyleLbl="node1" presStyleIdx="0" presStyleCnt="4"/>
      <dgm:spPr/>
    </dgm:pt>
    <dgm:pt modelId="{2B2CE648-D3B2-4FF5-8408-8BF09D016E22}" type="pres">
      <dgm:prSet presAssocID="{9C72BF13-CC57-4107-93B8-3AF65CE14A2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8D67F87-00C3-4FE0-A192-0F1F50F7AECD}" type="pres">
      <dgm:prSet presAssocID="{9C72BF13-CC57-4107-93B8-3AF65CE14A2F}" presName="negativeSpace" presStyleCnt="0"/>
      <dgm:spPr/>
    </dgm:pt>
    <dgm:pt modelId="{7D3D15AE-D22E-465E-99F9-74C8AD27E6A0}" type="pres">
      <dgm:prSet presAssocID="{9C72BF13-CC57-4107-93B8-3AF65CE14A2F}" presName="childText" presStyleLbl="conFgAcc1" presStyleIdx="1" presStyleCnt="4">
        <dgm:presLayoutVars>
          <dgm:bulletEnabled val="1"/>
        </dgm:presLayoutVars>
      </dgm:prSet>
      <dgm:spPr/>
    </dgm:pt>
    <dgm:pt modelId="{7EB5D4DB-9539-42CF-A988-0AB5DA49F97E}" type="pres">
      <dgm:prSet presAssocID="{00F0E06C-2044-477F-8E9E-1439B5F3E996}" presName="spaceBetweenRectangles" presStyleCnt="0"/>
      <dgm:spPr/>
    </dgm:pt>
    <dgm:pt modelId="{765F487A-0B5D-4120-9146-B4FCA919D8F7}" type="pres">
      <dgm:prSet presAssocID="{6E016918-C907-4C13-9750-48067CF6F50D}" presName="parentLin" presStyleCnt="0"/>
      <dgm:spPr/>
    </dgm:pt>
    <dgm:pt modelId="{1D117BE3-1F2F-4418-9DB7-D528F6B036B6}" type="pres">
      <dgm:prSet presAssocID="{6E016918-C907-4C13-9750-48067CF6F50D}" presName="parentLeftMargin" presStyleLbl="node1" presStyleIdx="1" presStyleCnt="4"/>
      <dgm:spPr/>
    </dgm:pt>
    <dgm:pt modelId="{32B60E62-152B-4977-A493-8C2F8910CDB8}" type="pres">
      <dgm:prSet presAssocID="{6E016918-C907-4C13-9750-48067CF6F50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748524F-031D-4739-A2BD-6866536870AC}" type="pres">
      <dgm:prSet presAssocID="{6E016918-C907-4C13-9750-48067CF6F50D}" presName="negativeSpace" presStyleCnt="0"/>
      <dgm:spPr/>
    </dgm:pt>
    <dgm:pt modelId="{9468D422-DB04-4C20-9646-404F04DC6F34}" type="pres">
      <dgm:prSet presAssocID="{6E016918-C907-4C13-9750-48067CF6F50D}" presName="childText" presStyleLbl="conFgAcc1" presStyleIdx="2" presStyleCnt="4">
        <dgm:presLayoutVars>
          <dgm:bulletEnabled val="1"/>
        </dgm:presLayoutVars>
      </dgm:prSet>
      <dgm:spPr/>
    </dgm:pt>
    <dgm:pt modelId="{F005FEBA-D937-4342-9375-875E17D2E4FC}" type="pres">
      <dgm:prSet presAssocID="{58C740E4-EFF1-4DEA-808B-6ED1977E65DE}" presName="spaceBetweenRectangles" presStyleCnt="0"/>
      <dgm:spPr/>
    </dgm:pt>
    <dgm:pt modelId="{E895552C-F908-4F43-999C-138A8C77CCE2}" type="pres">
      <dgm:prSet presAssocID="{F8E752C0-F92A-4BAF-9888-F56E14ED6D5D}" presName="parentLin" presStyleCnt="0"/>
      <dgm:spPr/>
    </dgm:pt>
    <dgm:pt modelId="{18FD173F-61C7-4092-9618-1961C8CF18B3}" type="pres">
      <dgm:prSet presAssocID="{F8E752C0-F92A-4BAF-9888-F56E14ED6D5D}" presName="parentLeftMargin" presStyleLbl="node1" presStyleIdx="2" presStyleCnt="4"/>
      <dgm:spPr/>
    </dgm:pt>
    <dgm:pt modelId="{20544FAB-CC6A-4389-AEFF-2D9B10C43599}" type="pres">
      <dgm:prSet presAssocID="{F8E752C0-F92A-4BAF-9888-F56E14ED6D5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558A90C-7F72-46D9-AB38-577D69BE30A7}" type="pres">
      <dgm:prSet presAssocID="{F8E752C0-F92A-4BAF-9888-F56E14ED6D5D}" presName="negativeSpace" presStyleCnt="0"/>
      <dgm:spPr/>
    </dgm:pt>
    <dgm:pt modelId="{2F6A73C9-CA4E-4157-8720-2D8916112583}" type="pres">
      <dgm:prSet presAssocID="{F8E752C0-F92A-4BAF-9888-F56E14ED6D5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88A2001-104A-4340-8401-895E136A5F99}" type="presOf" srcId="{9C72BF13-CC57-4107-93B8-3AF65CE14A2F}" destId="{2B2CE648-D3B2-4FF5-8408-8BF09D016E22}" srcOrd="1" destOrd="0" presId="urn:microsoft.com/office/officeart/2005/8/layout/list1"/>
    <dgm:cxn modelId="{A372D605-7D75-4B36-A702-1EB5F859ED7F}" type="presOf" srcId="{F8E752C0-F92A-4BAF-9888-F56E14ED6D5D}" destId="{18FD173F-61C7-4092-9618-1961C8CF18B3}" srcOrd="0" destOrd="0" presId="urn:microsoft.com/office/officeart/2005/8/layout/list1"/>
    <dgm:cxn modelId="{3F49484D-06C3-4B48-8888-F6355937464D}" type="presOf" srcId="{8CB0C194-D4CF-414D-9B15-E332B53FCF3A}" destId="{69552C86-B5E0-442F-998D-55C9A67FD35F}" srcOrd="0" destOrd="0" presId="urn:microsoft.com/office/officeart/2005/8/layout/list1"/>
    <dgm:cxn modelId="{4A9DB24E-BB40-4D08-9C96-BEBAD4AB68F8}" type="presOf" srcId="{6E016918-C907-4C13-9750-48067CF6F50D}" destId="{32B60E62-152B-4977-A493-8C2F8910CDB8}" srcOrd="1" destOrd="0" presId="urn:microsoft.com/office/officeart/2005/8/layout/list1"/>
    <dgm:cxn modelId="{2ABA1F58-CDF7-46C7-83FD-FAC2645B57BD}" type="presOf" srcId="{9C72BF13-CC57-4107-93B8-3AF65CE14A2F}" destId="{E442F96F-BCF1-4CDE-BE00-6BD23E9C1994}" srcOrd="0" destOrd="0" presId="urn:microsoft.com/office/officeart/2005/8/layout/list1"/>
    <dgm:cxn modelId="{4DAAA8A0-56E1-4BCF-91D7-11929633CFE0}" srcId="{8CB0C194-D4CF-414D-9B15-E332B53FCF3A}" destId="{6E016918-C907-4C13-9750-48067CF6F50D}" srcOrd="2" destOrd="0" parTransId="{4E74975C-6237-4E75-9BBF-D94B030716E8}" sibTransId="{58C740E4-EFF1-4DEA-808B-6ED1977E65DE}"/>
    <dgm:cxn modelId="{743763A4-85A7-4F7A-8CF4-0692134F112F}" srcId="{8CB0C194-D4CF-414D-9B15-E332B53FCF3A}" destId="{F8E752C0-F92A-4BAF-9888-F56E14ED6D5D}" srcOrd="3" destOrd="0" parTransId="{F8AEF276-6D84-4514-8CB1-35DAF7060221}" sibTransId="{83C1C325-BEFD-4290-89BF-225701182729}"/>
    <dgm:cxn modelId="{8BC09DCD-EB3F-4F56-8109-DD804C18593D}" type="presOf" srcId="{C49A4F08-C222-4393-9FFA-51E0DE36226F}" destId="{A010277B-4D7B-4567-AF4E-5C8C96269BF9}" srcOrd="0" destOrd="0" presId="urn:microsoft.com/office/officeart/2005/8/layout/list1"/>
    <dgm:cxn modelId="{9643F1CF-BA28-4117-BA0C-9CB4C891DFC6}" type="presOf" srcId="{F8E752C0-F92A-4BAF-9888-F56E14ED6D5D}" destId="{20544FAB-CC6A-4389-AEFF-2D9B10C43599}" srcOrd="1" destOrd="0" presId="urn:microsoft.com/office/officeart/2005/8/layout/list1"/>
    <dgm:cxn modelId="{4CD13DD0-FCFE-4C05-8E31-A929A9FFC477}" srcId="{8CB0C194-D4CF-414D-9B15-E332B53FCF3A}" destId="{9C72BF13-CC57-4107-93B8-3AF65CE14A2F}" srcOrd="1" destOrd="0" parTransId="{F07E5A79-83EB-4FE0-AF37-D5528BF4F295}" sibTransId="{00F0E06C-2044-477F-8E9E-1439B5F3E996}"/>
    <dgm:cxn modelId="{56A8D8D1-15BE-4454-A459-A8B57532004A}" type="presOf" srcId="{6E016918-C907-4C13-9750-48067CF6F50D}" destId="{1D117BE3-1F2F-4418-9DB7-D528F6B036B6}" srcOrd="0" destOrd="0" presId="urn:microsoft.com/office/officeart/2005/8/layout/list1"/>
    <dgm:cxn modelId="{E2D831D9-402A-4135-A5D9-941B13A4AA2E}" srcId="{8CB0C194-D4CF-414D-9B15-E332B53FCF3A}" destId="{C49A4F08-C222-4393-9FFA-51E0DE36226F}" srcOrd="0" destOrd="0" parTransId="{35CC22EE-6324-4DF8-A213-36764B8E9EAC}" sibTransId="{94AD7273-41DC-484D-83E3-B0171EAB54A0}"/>
    <dgm:cxn modelId="{948AE3FC-5925-4FB2-86D8-3D0403E6A62A}" type="presOf" srcId="{C49A4F08-C222-4393-9FFA-51E0DE36226F}" destId="{20749396-2C96-480A-8395-1B3879574889}" srcOrd="1" destOrd="0" presId="urn:microsoft.com/office/officeart/2005/8/layout/list1"/>
    <dgm:cxn modelId="{E48DF335-1610-456F-B3D0-F6FC793CC160}" type="presParOf" srcId="{69552C86-B5E0-442F-998D-55C9A67FD35F}" destId="{A3D3E992-8639-4279-A2EE-2035626F4400}" srcOrd="0" destOrd="0" presId="urn:microsoft.com/office/officeart/2005/8/layout/list1"/>
    <dgm:cxn modelId="{E1A19298-C7DB-4EDB-B413-6E927D458251}" type="presParOf" srcId="{A3D3E992-8639-4279-A2EE-2035626F4400}" destId="{A010277B-4D7B-4567-AF4E-5C8C96269BF9}" srcOrd="0" destOrd="0" presId="urn:microsoft.com/office/officeart/2005/8/layout/list1"/>
    <dgm:cxn modelId="{46F747A4-7C71-47A0-9FE7-C588C2396FF8}" type="presParOf" srcId="{A3D3E992-8639-4279-A2EE-2035626F4400}" destId="{20749396-2C96-480A-8395-1B3879574889}" srcOrd="1" destOrd="0" presId="urn:microsoft.com/office/officeart/2005/8/layout/list1"/>
    <dgm:cxn modelId="{140FA547-2E4E-4554-9904-D981862314C4}" type="presParOf" srcId="{69552C86-B5E0-442F-998D-55C9A67FD35F}" destId="{02790E0D-F0B8-4487-869C-9650B1B2F989}" srcOrd="1" destOrd="0" presId="urn:microsoft.com/office/officeart/2005/8/layout/list1"/>
    <dgm:cxn modelId="{225BC1CD-D5A5-4095-B0FD-BBFD5E29D69E}" type="presParOf" srcId="{69552C86-B5E0-442F-998D-55C9A67FD35F}" destId="{6E1DD59E-7BBD-4486-A8E7-76E092CD2A48}" srcOrd="2" destOrd="0" presId="urn:microsoft.com/office/officeart/2005/8/layout/list1"/>
    <dgm:cxn modelId="{58537B65-E981-415F-87D6-68D14493D3C4}" type="presParOf" srcId="{69552C86-B5E0-442F-998D-55C9A67FD35F}" destId="{66AC21A9-1FEB-459E-BE7A-9C3CF68464D3}" srcOrd="3" destOrd="0" presId="urn:microsoft.com/office/officeart/2005/8/layout/list1"/>
    <dgm:cxn modelId="{08334D18-07A8-45FC-BC47-64B25974AD8C}" type="presParOf" srcId="{69552C86-B5E0-442F-998D-55C9A67FD35F}" destId="{EECA23FC-2959-49EC-B4AC-4482D0409BF9}" srcOrd="4" destOrd="0" presId="urn:microsoft.com/office/officeart/2005/8/layout/list1"/>
    <dgm:cxn modelId="{ADC43C4A-99D8-42E4-B677-B1CECEE0055D}" type="presParOf" srcId="{EECA23FC-2959-49EC-B4AC-4482D0409BF9}" destId="{E442F96F-BCF1-4CDE-BE00-6BD23E9C1994}" srcOrd="0" destOrd="0" presId="urn:microsoft.com/office/officeart/2005/8/layout/list1"/>
    <dgm:cxn modelId="{7831169B-6881-400D-A57D-2C55C664B8F8}" type="presParOf" srcId="{EECA23FC-2959-49EC-B4AC-4482D0409BF9}" destId="{2B2CE648-D3B2-4FF5-8408-8BF09D016E22}" srcOrd="1" destOrd="0" presId="urn:microsoft.com/office/officeart/2005/8/layout/list1"/>
    <dgm:cxn modelId="{9C2A1D4A-895A-453F-A97E-89D1EDFF0AF8}" type="presParOf" srcId="{69552C86-B5E0-442F-998D-55C9A67FD35F}" destId="{18D67F87-00C3-4FE0-A192-0F1F50F7AECD}" srcOrd="5" destOrd="0" presId="urn:microsoft.com/office/officeart/2005/8/layout/list1"/>
    <dgm:cxn modelId="{4975EA54-152C-4833-AEE2-3081EC479344}" type="presParOf" srcId="{69552C86-B5E0-442F-998D-55C9A67FD35F}" destId="{7D3D15AE-D22E-465E-99F9-74C8AD27E6A0}" srcOrd="6" destOrd="0" presId="urn:microsoft.com/office/officeart/2005/8/layout/list1"/>
    <dgm:cxn modelId="{FBAC4897-17B7-4815-A98E-D2D148413CBA}" type="presParOf" srcId="{69552C86-B5E0-442F-998D-55C9A67FD35F}" destId="{7EB5D4DB-9539-42CF-A988-0AB5DA49F97E}" srcOrd="7" destOrd="0" presId="urn:microsoft.com/office/officeart/2005/8/layout/list1"/>
    <dgm:cxn modelId="{BC3006B1-3B17-4D68-A224-D7AC53B28ECE}" type="presParOf" srcId="{69552C86-B5E0-442F-998D-55C9A67FD35F}" destId="{765F487A-0B5D-4120-9146-B4FCA919D8F7}" srcOrd="8" destOrd="0" presId="urn:microsoft.com/office/officeart/2005/8/layout/list1"/>
    <dgm:cxn modelId="{820841FD-891E-4135-A376-4FEC78F30BAB}" type="presParOf" srcId="{765F487A-0B5D-4120-9146-B4FCA919D8F7}" destId="{1D117BE3-1F2F-4418-9DB7-D528F6B036B6}" srcOrd="0" destOrd="0" presId="urn:microsoft.com/office/officeart/2005/8/layout/list1"/>
    <dgm:cxn modelId="{D55004B7-1FDA-4249-BAA9-1D7CA96F12A0}" type="presParOf" srcId="{765F487A-0B5D-4120-9146-B4FCA919D8F7}" destId="{32B60E62-152B-4977-A493-8C2F8910CDB8}" srcOrd="1" destOrd="0" presId="urn:microsoft.com/office/officeart/2005/8/layout/list1"/>
    <dgm:cxn modelId="{0FDE97C9-35B7-4E45-8F20-4D6953E4B6AC}" type="presParOf" srcId="{69552C86-B5E0-442F-998D-55C9A67FD35F}" destId="{2748524F-031D-4739-A2BD-6866536870AC}" srcOrd="9" destOrd="0" presId="urn:microsoft.com/office/officeart/2005/8/layout/list1"/>
    <dgm:cxn modelId="{713B8A95-1F84-4C31-ABB7-BA78FB29D7F1}" type="presParOf" srcId="{69552C86-B5E0-442F-998D-55C9A67FD35F}" destId="{9468D422-DB04-4C20-9646-404F04DC6F34}" srcOrd="10" destOrd="0" presId="urn:microsoft.com/office/officeart/2005/8/layout/list1"/>
    <dgm:cxn modelId="{DA0142E2-0BCF-4592-B605-5E645C4FD52E}" type="presParOf" srcId="{69552C86-B5E0-442F-998D-55C9A67FD35F}" destId="{F005FEBA-D937-4342-9375-875E17D2E4FC}" srcOrd="11" destOrd="0" presId="urn:microsoft.com/office/officeart/2005/8/layout/list1"/>
    <dgm:cxn modelId="{5D7327ED-BEF9-492B-9F4F-2D151C390D03}" type="presParOf" srcId="{69552C86-B5E0-442F-998D-55C9A67FD35F}" destId="{E895552C-F908-4F43-999C-138A8C77CCE2}" srcOrd="12" destOrd="0" presId="urn:microsoft.com/office/officeart/2005/8/layout/list1"/>
    <dgm:cxn modelId="{A3A237D7-B671-4098-9B18-2FD61FBB29D0}" type="presParOf" srcId="{E895552C-F908-4F43-999C-138A8C77CCE2}" destId="{18FD173F-61C7-4092-9618-1961C8CF18B3}" srcOrd="0" destOrd="0" presId="urn:microsoft.com/office/officeart/2005/8/layout/list1"/>
    <dgm:cxn modelId="{86292418-A9F9-468E-9318-B39D92BFCCA4}" type="presParOf" srcId="{E895552C-F908-4F43-999C-138A8C77CCE2}" destId="{20544FAB-CC6A-4389-AEFF-2D9B10C43599}" srcOrd="1" destOrd="0" presId="urn:microsoft.com/office/officeart/2005/8/layout/list1"/>
    <dgm:cxn modelId="{ADB7FA57-EC24-494A-A145-4BC8DF77B04E}" type="presParOf" srcId="{69552C86-B5E0-442F-998D-55C9A67FD35F}" destId="{6558A90C-7F72-46D9-AB38-577D69BE30A7}" srcOrd="13" destOrd="0" presId="urn:microsoft.com/office/officeart/2005/8/layout/list1"/>
    <dgm:cxn modelId="{A1E067B8-3127-42E3-9D44-BA10A391A4BF}" type="presParOf" srcId="{69552C86-B5E0-442F-998D-55C9A67FD35F}" destId="{2F6A73C9-CA4E-4157-8720-2D891611258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37ADA8-4313-4519-9F5E-AF9FA8427E3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6DDE610-6A22-46D9-A7A1-68457155C587}">
      <dgm:prSet/>
      <dgm:spPr/>
      <dgm:t>
        <a:bodyPr/>
        <a:lstStyle/>
        <a:p>
          <a:r>
            <a:rPr lang="pl-PL"/>
            <a:t>Pamiętaj, że przesłanie nie jest dokładnie tym co mówisz, lecz tym co chcesz, żeby usłyszał i zapamiętał twój odbiorca.</a:t>
          </a:r>
          <a:endParaRPr lang="en-US"/>
        </a:p>
      </dgm:t>
    </dgm:pt>
    <dgm:pt modelId="{13FBAD3D-4E48-4EF1-BF84-813ADB2144F7}" type="parTrans" cxnId="{3EAF8CBA-27E7-49DD-BF1E-25078326745B}">
      <dgm:prSet/>
      <dgm:spPr/>
      <dgm:t>
        <a:bodyPr/>
        <a:lstStyle/>
        <a:p>
          <a:endParaRPr lang="en-US"/>
        </a:p>
      </dgm:t>
    </dgm:pt>
    <dgm:pt modelId="{25466A42-73BD-461C-A609-A790DCFDCE6D}" type="sibTrans" cxnId="{3EAF8CBA-27E7-49DD-BF1E-25078326745B}">
      <dgm:prSet/>
      <dgm:spPr/>
      <dgm:t>
        <a:bodyPr/>
        <a:lstStyle/>
        <a:p>
          <a:endParaRPr lang="en-US"/>
        </a:p>
      </dgm:t>
    </dgm:pt>
    <dgm:pt modelId="{BA60AD38-7F6A-487C-AF01-87858DF2DD52}">
      <dgm:prSet/>
      <dgm:spPr/>
      <dgm:t>
        <a:bodyPr/>
        <a:lstStyle/>
        <a:p>
          <a:r>
            <a:rPr lang="pl-PL" dirty="0"/>
            <a:t>Wokół przesłania powinien być budowany nasz przekaz z uwzględnieniem celu jaki chcemy osiągnąć.</a:t>
          </a:r>
          <a:endParaRPr lang="en-US" dirty="0"/>
        </a:p>
      </dgm:t>
    </dgm:pt>
    <dgm:pt modelId="{C48CF757-D078-48D4-91F5-9590D66D3F61}" type="parTrans" cxnId="{6F15AC2B-6A44-4114-AD41-217EF4E1BDD6}">
      <dgm:prSet/>
      <dgm:spPr/>
      <dgm:t>
        <a:bodyPr/>
        <a:lstStyle/>
        <a:p>
          <a:endParaRPr lang="en-US"/>
        </a:p>
      </dgm:t>
    </dgm:pt>
    <dgm:pt modelId="{5BA67F9C-D8CB-4C91-995E-A3367349DAE1}" type="sibTrans" cxnId="{6F15AC2B-6A44-4114-AD41-217EF4E1BDD6}">
      <dgm:prSet/>
      <dgm:spPr/>
      <dgm:t>
        <a:bodyPr/>
        <a:lstStyle/>
        <a:p>
          <a:endParaRPr lang="en-US"/>
        </a:p>
      </dgm:t>
    </dgm:pt>
    <dgm:pt modelId="{B1687F90-27AD-49CE-99DE-0AC7A5FBBFC7}" type="pres">
      <dgm:prSet presAssocID="{1837ADA8-4313-4519-9F5E-AF9FA8427E32}" presName="root" presStyleCnt="0">
        <dgm:presLayoutVars>
          <dgm:dir/>
          <dgm:resizeHandles val="exact"/>
        </dgm:presLayoutVars>
      </dgm:prSet>
      <dgm:spPr/>
    </dgm:pt>
    <dgm:pt modelId="{4B5248E7-53CA-422D-B8D9-080316BD3ECB}" type="pres">
      <dgm:prSet presAssocID="{66DDE610-6A22-46D9-A7A1-68457155C587}" presName="compNode" presStyleCnt="0"/>
      <dgm:spPr/>
    </dgm:pt>
    <dgm:pt modelId="{EE9350AD-C983-4663-B5E1-6A04B766F429}" type="pres">
      <dgm:prSet presAssocID="{66DDE610-6A22-46D9-A7A1-68457155C587}" presName="bgRect" presStyleLbl="bgShp" presStyleIdx="0" presStyleCnt="2"/>
      <dgm:spPr/>
    </dgm:pt>
    <dgm:pt modelId="{BEA119EF-9C42-4543-898A-A30262037E7D}" type="pres">
      <dgm:prSet presAssocID="{66DDE610-6A22-46D9-A7A1-68457155C587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fused Person"/>
        </a:ext>
      </dgm:extLst>
    </dgm:pt>
    <dgm:pt modelId="{EB39A7D0-EA63-4EFD-AC30-CCF42FC2C64C}" type="pres">
      <dgm:prSet presAssocID="{66DDE610-6A22-46D9-A7A1-68457155C587}" presName="spaceRect" presStyleCnt="0"/>
      <dgm:spPr/>
    </dgm:pt>
    <dgm:pt modelId="{87A6059B-0836-47A7-AB00-7FF8A58D479C}" type="pres">
      <dgm:prSet presAssocID="{66DDE610-6A22-46D9-A7A1-68457155C587}" presName="parTx" presStyleLbl="revTx" presStyleIdx="0" presStyleCnt="2">
        <dgm:presLayoutVars>
          <dgm:chMax val="0"/>
          <dgm:chPref val="0"/>
        </dgm:presLayoutVars>
      </dgm:prSet>
      <dgm:spPr/>
    </dgm:pt>
    <dgm:pt modelId="{A9EDBE03-E1B0-4E76-9D8D-15AFA57BC803}" type="pres">
      <dgm:prSet presAssocID="{25466A42-73BD-461C-A609-A790DCFDCE6D}" presName="sibTrans" presStyleCnt="0"/>
      <dgm:spPr/>
    </dgm:pt>
    <dgm:pt modelId="{0A80EA60-AC6F-43AE-9560-E2CBA93C8402}" type="pres">
      <dgm:prSet presAssocID="{BA60AD38-7F6A-487C-AF01-87858DF2DD52}" presName="compNode" presStyleCnt="0"/>
      <dgm:spPr/>
    </dgm:pt>
    <dgm:pt modelId="{C41A9743-2A1F-4809-A973-B446A9421C05}" type="pres">
      <dgm:prSet presAssocID="{BA60AD38-7F6A-487C-AF01-87858DF2DD52}" presName="bgRect" presStyleLbl="bgShp" presStyleIdx="1" presStyleCnt="2"/>
      <dgm:spPr/>
    </dgm:pt>
    <dgm:pt modelId="{019CCEF9-01EB-47B8-BF47-2C39BCC02DFD}" type="pres">
      <dgm:prSet presAssocID="{BA60AD38-7F6A-487C-AF01-87858DF2DD52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zepływ pracy"/>
        </a:ext>
      </dgm:extLst>
    </dgm:pt>
    <dgm:pt modelId="{3161FC13-1D32-4F74-8467-216C42196CB4}" type="pres">
      <dgm:prSet presAssocID="{BA60AD38-7F6A-487C-AF01-87858DF2DD52}" presName="spaceRect" presStyleCnt="0"/>
      <dgm:spPr/>
    </dgm:pt>
    <dgm:pt modelId="{99BD9C12-BE2E-40B3-8CF9-BB45D8A964E5}" type="pres">
      <dgm:prSet presAssocID="{BA60AD38-7F6A-487C-AF01-87858DF2DD52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63E40C02-2018-4C1F-BAF2-C34E351888D8}" type="presOf" srcId="{66DDE610-6A22-46D9-A7A1-68457155C587}" destId="{87A6059B-0836-47A7-AB00-7FF8A58D479C}" srcOrd="0" destOrd="0" presId="urn:microsoft.com/office/officeart/2018/2/layout/IconVerticalSolidList"/>
    <dgm:cxn modelId="{6F15AC2B-6A44-4114-AD41-217EF4E1BDD6}" srcId="{1837ADA8-4313-4519-9F5E-AF9FA8427E32}" destId="{BA60AD38-7F6A-487C-AF01-87858DF2DD52}" srcOrd="1" destOrd="0" parTransId="{C48CF757-D078-48D4-91F5-9590D66D3F61}" sibTransId="{5BA67F9C-D8CB-4C91-995E-A3367349DAE1}"/>
    <dgm:cxn modelId="{606DAC46-5494-495D-BFF5-933FF496DFBB}" type="presOf" srcId="{BA60AD38-7F6A-487C-AF01-87858DF2DD52}" destId="{99BD9C12-BE2E-40B3-8CF9-BB45D8A964E5}" srcOrd="0" destOrd="0" presId="urn:microsoft.com/office/officeart/2018/2/layout/IconVerticalSolidList"/>
    <dgm:cxn modelId="{3EAF8CBA-27E7-49DD-BF1E-25078326745B}" srcId="{1837ADA8-4313-4519-9F5E-AF9FA8427E32}" destId="{66DDE610-6A22-46D9-A7A1-68457155C587}" srcOrd="0" destOrd="0" parTransId="{13FBAD3D-4E48-4EF1-BF84-813ADB2144F7}" sibTransId="{25466A42-73BD-461C-A609-A790DCFDCE6D}"/>
    <dgm:cxn modelId="{BF2227EF-F768-4EEE-ADA1-4660E7596DC5}" type="presOf" srcId="{1837ADA8-4313-4519-9F5E-AF9FA8427E32}" destId="{B1687F90-27AD-49CE-99DE-0AC7A5FBBFC7}" srcOrd="0" destOrd="0" presId="urn:microsoft.com/office/officeart/2018/2/layout/IconVerticalSolidList"/>
    <dgm:cxn modelId="{10BA7296-639D-4D21-8BB8-89E83670E888}" type="presParOf" srcId="{B1687F90-27AD-49CE-99DE-0AC7A5FBBFC7}" destId="{4B5248E7-53CA-422D-B8D9-080316BD3ECB}" srcOrd="0" destOrd="0" presId="urn:microsoft.com/office/officeart/2018/2/layout/IconVerticalSolidList"/>
    <dgm:cxn modelId="{F665500B-A202-41AD-86E0-68E193796283}" type="presParOf" srcId="{4B5248E7-53CA-422D-B8D9-080316BD3ECB}" destId="{EE9350AD-C983-4663-B5E1-6A04B766F429}" srcOrd="0" destOrd="0" presId="urn:microsoft.com/office/officeart/2018/2/layout/IconVerticalSolidList"/>
    <dgm:cxn modelId="{CDEC8B44-A045-4C47-AD77-4743386E0A96}" type="presParOf" srcId="{4B5248E7-53CA-422D-B8D9-080316BD3ECB}" destId="{BEA119EF-9C42-4543-898A-A30262037E7D}" srcOrd="1" destOrd="0" presId="urn:microsoft.com/office/officeart/2018/2/layout/IconVerticalSolidList"/>
    <dgm:cxn modelId="{88C1C8EC-F08D-4994-A23C-AFCFE68BB9E5}" type="presParOf" srcId="{4B5248E7-53CA-422D-B8D9-080316BD3ECB}" destId="{EB39A7D0-EA63-4EFD-AC30-CCF42FC2C64C}" srcOrd="2" destOrd="0" presId="urn:microsoft.com/office/officeart/2018/2/layout/IconVerticalSolidList"/>
    <dgm:cxn modelId="{504CF77B-9730-4E0B-9B0F-C91523D1330E}" type="presParOf" srcId="{4B5248E7-53CA-422D-B8D9-080316BD3ECB}" destId="{87A6059B-0836-47A7-AB00-7FF8A58D479C}" srcOrd="3" destOrd="0" presId="urn:microsoft.com/office/officeart/2018/2/layout/IconVerticalSolidList"/>
    <dgm:cxn modelId="{B86B082E-3491-455C-AD97-D9FAEC17656D}" type="presParOf" srcId="{B1687F90-27AD-49CE-99DE-0AC7A5FBBFC7}" destId="{A9EDBE03-E1B0-4E76-9D8D-15AFA57BC803}" srcOrd="1" destOrd="0" presId="urn:microsoft.com/office/officeart/2018/2/layout/IconVerticalSolidList"/>
    <dgm:cxn modelId="{02F4E3BC-FA68-46B5-AB84-B1F5D5584F7B}" type="presParOf" srcId="{B1687F90-27AD-49CE-99DE-0AC7A5FBBFC7}" destId="{0A80EA60-AC6F-43AE-9560-E2CBA93C8402}" srcOrd="2" destOrd="0" presId="urn:microsoft.com/office/officeart/2018/2/layout/IconVerticalSolidList"/>
    <dgm:cxn modelId="{AE5AC15F-EBB4-4B6F-BF0E-1F2C87A8EB97}" type="presParOf" srcId="{0A80EA60-AC6F-43AE-9560-E2CBA93C8402}" destId="{C41A9743-2A1F-4809-A973-B446A9421C05}" srcOrd="0" destOrd="0" presId="urn:microsoft.com/office/officeart/2018/2/layout/IconVerticalSolidList"/>
    <dgm:cxn modelId="{D09DD0D5-A653-4019-9ADD-9000F65F2AA0}" type="presParOf" srcId="{0A80EA60-AC6F-43AE-9560-E2CBA93C8402}" destId="{019CCEF9-01EB-47B8-BF47-2C39BCC02DFD}" srcOrd="1" destOrd="0" presId="urn:microsoft.com/office/officeart/2018/2/layout/IconVerticalSolidList"/>
    <dgm:cxn modelId="{F726CF4E-C7EB-4BB0-A709-21C2F6F0B187}" type="presParOf" srcId="{0A80EA60-AC6F-43AE-9560-E2CBA93C8402}" destId="{3161FC13-1D32-4F74-8467-216C42196CB4}" srcOrd="2" destOrd="0" presId="urn:microsoft.com/office/officeart/2018/2/layout/IconVerticalSolidList"/>
    <dgm:cxn modelId="{D81E477B-727F-4A59-8B9E-2DF4F348BE48}" type="presParOf" srcId="{0A80EA60-AC6F-43AE-9560-E2CBA93C8402}" destId="{99BD9C12-BE2E-40B3-8CF9-BB45D8A964E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DD59E-7BBD-4486-A8E7-76E092CD2A48}">
      <dsp:nvSpPr>
        <dsp:cNvPr id="0" name=""/>
        <dsp:cNvSpPr/>
      </dsp:nvSpPr>
      <dsp:spPr>
        <a:xfrm>
          <a:off x="0" y="435240"/>
          <a:ext cx="864038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749396-2C96-480A-8395-1B3879574889}">
      <dsp:nvSpPr>
        <dsp:cNvPr id="0" name=""/>
        <dsp:cNvSpPr/>
      </dsp:nvSpPr>
      <dsp:spPr>
        <a:xfrm>
          <a:off x="432019" y="51480"/>
          <a:ext cx="6048267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10" tIns="0" rIns="228610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/>
            <a:t>A. kluczowe przesłania i przekazy</a:t>
          </a:r>
          <a:endParaRPr lang="en-US" sz="2600" kern="1200"/>
        </a:p>
      </dsp:txBody>
      <dsp:txXfrm>
        <a:off x="469486" y="88947"/>
        <a:ext cx="5973333" cy="692586"/>
      </dsp:txXfrm>
    </dsp:sp>
    <dsp:sp modelId="{7D3D15AE-D22E-465E-99F9-74C8AD27E6A0}">
      <dsp:nvSpPr>
        <dsp:cNvPr id="0" name=""/>
        <dsp:cNvSpPr/>
      </dsp:nvSpPr>
      <dsp:spPr>
        <a:xfrm>
          <a:off x="0" y="1614600"/>
          <a:ext cx="864038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CE648-D3B2-4FF5-8408-8BF09D016E22}">
      <dsp:nvSpPr>
        <dsp:cNvPr id="0" name=""/>
        <dsp:cNvSpPr/>
      </dsp:nvSpPr>
      <dsp:spPr>
        <a:xfrm>
          <a:off x="432019" y="1230840"/>
          <a:ext cx="6048267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10" tIns="0" rIns="228610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/>
            <a:t>B. cel informacji prasowej/komunikatu</a:t>
          </a:r>
          <a:endParaRPr lang="en-US" sz="2600" kern="1200"/>
        </a:p>
      </dsp:txBody>
      <dsp:txXfrm>
        <a:off x="469486" y="1268307"/>
        <a:ext cx="5973333" cy="692586"/>
      </dsp:txXfrm>
    </dsp:sp>
    <dsp:sp modelId="{9468D422-DB04-4C20-9646-404F04DC6F34}">
      <dsp:nvSpPr>
        <dsp:cNvPr id="0" name=""/>
        <dsp:cNvSpPr/>
      </dsp:nvSpPr>
      <dsp:spPr>
        <a:xfrm>
          <a:off x="0" y="2793960"/>
          <a:ext cx="864038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60E62-152B-4977-A493-8C2F8910CDB8}">
      <dsp:nvSpPr>
        <dsp:cNvPr id="0" name=""/>
        <dsp:cNvSpPr/>
      </dsp:nvSpPr>
      <dsp:spPr>
        <a:xfrm>
          <a:off x="432019" y="2410200"/>
          <a:ext cx="6048267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10" tIns="0" rIns="228610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/>
            <a:t>C. odbiorcę</a:t>
          </a:r>
          <a:endParaRPr lang="en-US" sz="2600" kern="1200"/>
        </a:p>
      </dsp:txBody>
      <dsp:txXfrm>
        <a:off x="469486" y="2447667"/>
        <a:ext cx="5973333" cy="692586"/>
      </dsp:txXfrm>
    </dsp:sp>
    <dsp:sp modelId="{2F6A73C9-CA4E-4157-8720-2D8916112583}">
      <dsp:nvSpPr>
        <dsp:cNvPr id="0" name=""/>
        <dsp:cNvSpPr/>
      </dsp:nvSpPr>
      <dsp:spPr>
        <a:xfrm>
          <a:off x="0" y="3973321"/>
          <a:ext cx="864038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44FAB-CC6A-4389-AEFF-2D9B10C43599}">
      <dsp:nvSpPr>
        <dsp:cNvPr id="0" name=""/>
        <dsp:cNvSpPr/>
      </dsp:nvSpPr>
      <dsp:spPr>
        <a:xfrm>
          <a:off x="432019" y="3589561"/>
          <a:ext cx="6048267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10" tIns="0" rIns="228610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/>
            <a:t>D. potrzeby swoich odbiorców</a:t>
          </a:r>
          <a:endParaRPr lang="en-US" sz="2600" kern="1200"/>
        </a:p>
      </dsp:txBody>
      <dsp:txXfrm>
        <a:off x="469486" y="3627028"/>
        <a:ext cx="5973333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350AD-C983-4663-B5E1-6A04B766F429}">
      <dsp:nvSpPr>
        <dsp:cNvPr id="0" name=""/>
        <dsp:cNvSpPr/>
      </dsp:nvSpPr>
      <dsp:spPr>
        <a:xfrm>
          <a:off x="0" y="760500"/>
          <a:ext cx="8640382" cy="1404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A119EF-9C42-4543-898A-A30262037E7D}">
      <dsp:nvSpPr>
        <dsp:cNvPr id="0" name=""/>
        <dsp:cNvSpPr/>
      </dsp:nvSpPr>
      <dsp:spPr>
        <a:xfrm>
          <a:off x="424710" y="1076400"/>
          <a:ext cx="772200" cy="772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6059B-0836-47A7-AB00-7FF8A58D479C}">
      <dsp:nvSpPr>
        <dsp:cNvPr id="0" name=""/>
        <dsp:cNvSpPr/>
      </dsp:nvSpPr>
      <dsp:spPr>
        <a:xfrm>
          <a:off x="1621620" y="760500"/>
          <a:ext cx="7018761" cy="140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/>
            <a:t>Pamiętaj, że przesłanie nie jest dokładnie tym co mówisz, lecz tym co chcesz, żeby usłyszał i zapamiętał twój odbiorca.</a:t>
          </a:r>
          <a:endParaRPr lang="en-US" sz="2500" kern="1200"/>
        </a:p>
      </dsp:txBody>
      <dsp:txXfrm>
        <a:off x="1621620" y="760500"/>
        <a:ext cx="7018761" cy="1404000"/>
      </dsp:txXfrm>
    </dsp:sp>
    <dsp:sp modelId="{C41A9743-2A1F-4809-A973-B446A9421C05}">
      <dsp:nvSpPr>
        <dsp:cNvPr id="0" name=""/>
        <dsp:cNvSpPr/>
      </dsp:nvSpPr>
      <dsp:spPr>
        <a:xfrm>
          <a:off x="0" y="2515501"/>
          <a:ext cx="8640382" cy="1404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CCEF9-01EB-47B8-BF47-2C39BCC02DFD}">
      <dsp:nvSpPr>
        <dsp:cNvPr id="0" name=""/>
        <dsp:cNvSpPr/>
      </dsp:nvSpPr>
      <dsp:spPr>
        <a:xfrm>
          <a:off x="424710" y="2831401"/>
          <a:ext cx="772200" cy="7722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D9C12-BE2E-40B3-8CF9-BB45D8A964E5}">
      <dsp:nvSpPr>
        <dsp:cNvPr id="0" name=""/>
        <dsp:cNvSpPr/>
      </dsp:nvSpPr>
      <dsp:spPr>
        <a:xfrm>
          <a:off x="1621620" y="2515501"/>
          <a:ext cx="7018761" cy="140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Wokół przesłania powinien być budowany nasz przekaz z uwzględnieniem celu jaki chcemy osiągnąć.</a:t>
          </a:r>
          <a:endParaRPr lang="en-US" sz="2500" kern="1200" dirty="0"/>
        </a:p>
      </dsp:txBody>
      <dsp:txXfrm>
        <a:off x="1621620" y="2515501"/>
        <a:ext cx="7018761" cy="140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www.pzpn.pl</a:t>
            </a:r>
            <a:r>
              <a:rPr lang="pl-PL" dirty="0"/>
              <a:t>/kontakt/komunikaty-dla-</a:t>
            </a:r>
            <a:r>
              <a:rPr lang="pl-PL" dirty="0" err="1"/>
              <a:t>mediow</a:t>
            </a:r>
            <a:r>
              <a:rPr lang="pl-PL" dirty="0"/>
              <a:t>/2023-08-28/konferencja-prasowa-selekcjonera-reprezentacji-polski-fernando-santosa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270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uwr.edu.pl/dziekuje-za-pomoc-i-wsparcie/" TargetMode="External"/><Relationship Id="rId2" Type="http://schemas.openxmlformats.org/officeDocument/2006/relationships/hyperlink" Target="https://uwr.edu.pl/oswiadczenie-wladz-uniwersytetu-wroclawskiego-09062025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uwr.edu.pl/oswiadczenie-2023-05-04/" TargetMode="External"/><Relationship Id="rId4" Type="http://schemas.openxmlformats.org/officeDocument/2006/relationships/hyperlink" Target="https://uwr.edu.pl/podwyzki-2024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gsp.edu.pl/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r>
              <a:rPr lang="pl-PL" dirty="0"/>
              <a:t>Warsztat 11: Projektowanie komunikatów do mediów. </a:t>
            </a:r>
            <a:br>
              <a:rPr lang="pl-PL" dirty="0"/>
            </a:br>
            <a:r>
              <a:rPr lang="pl-PL" sz="1200" dirty="0"/>
              <a:t>Opracowała: dr Justyna Bagińska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F33D9D-7D06-13A5-3D5A-CCBC0A7B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Przygotuj potencjalne pytania jakie mogą paść ze strony mediów oraz odpowiedzi na nie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07B76C-92E3-2BAE-7B02-56D644C5F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408750"/>
            <a:ext cx="8640382" cy="4680002"/>
          </a:xfrm>
        </p:spPr>
        <p:txBody>
          <a:bodyPr>
            <a:normAutofit/>
          </a:bodyPr>
          <a:lstStyle/>
          <a:p>
            <a:r>
              <a:rPr lang="pl-PL" sz="2000" dirty="0"/>
              <a:t>Kto? Co? Gdzie? Kiedy? Dlaczego? Jak? – to sześć najczęściej zadawanych pytań w sytuacji kryzysowej.</a:t>
            </a:r>
          </a:p>
          <a:p>
            <a:r>
              <a:rPr lang="pl-PL" sz="2000" dirty="0"/>
              <a:t>Oprócz sześciu podstawowych pytań, przygotowując się do rozmowy z dziennikarzami, </a:t>
            </a:r>
            <a:r>
              <a:rPr lang="pl-PL" sz="2000" b="1" dirty="0"/>
              <a:t>warto zastanowić się o co jeszcze mogą pytać dziennikarze i przygotować odpowiedzi na potencjalne pytania</a:t>
            </a:r>
            <a:r>
              <a:rPr lang="pl-PL" sz="2000" dirty="0"/>
              <a:t>. Pozwoli to na nadanie kierunku naszej wypowiedzi i uniknięcie zaskoczenia.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3508C42-160E-A83F-8BB1-2CB564DD2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87441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22A16A-AE22-52A7-5030-E9B460815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517493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Pytania dziennikarzy podczas sytuacji kryzysowej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1059A40-839C-036C-AC8A-86E21BEEB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1439835"/>
            <a:ext cx="8928703" cy="560234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Przykładowe pytania: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Jaki jest rozmiar klęski, jak wygląda obszar dotknięty klęską oraz jakie podejmuje się działania w celu ograniczenia jej skutków i całkowitej eliminacji powstałych zagrożeń?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Kiedy powstała ta sytuacja i jaki był przebieg wydarzeń, jeżeli wcześniej przewidywano jej wystąpienie - jakie działania podjęto, żeby do niej nie dopuścić?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Kiedy nastąpi przewidywane zakończenie działań ratowniczych lub przywracania stanu z przed wystąpienia zdarzenia?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Czy ktoś ponosi szczególną odpowiedzialność za powstanie takiej sytuacji, jeśli tak to kto i kiedy poniesie konsekwencje (zostanie zwolniony z zajmowanego stanowiska)?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Jaka jest liczba zabitych, zaginionych, rannych i hospitalizowanych?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Jakie są straty materialne: liczba zniszczonych i uszkodzonych domów, przypuszczalna liczba osób bez dachu nad głową?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50BFAD6-3E86-B19E-E03A-1FBB96FDE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49173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9AB7B1-A7C5-5FC6-AF81-25BC102CE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517493"/>
            <a:ext cx="8640381" cy="1080001"/>
          </a:xfrm>
        </p:spPr>
        <p:txBody>
          <a:bodyPr>
            <a:normAutofit/>
          </a:bodyPr>
          <a:lstStyle/>
          <a:p>
            <a:r>
              <a:rPr lang="pl-PL" dirty="0"/>
              <a:t>Pytania dziennikarzy podczas sytuacji kryzysowej (c.d.)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CF5FC76-FA75-7053-DE70-17421F158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Gdzie i do kogo mogą zwracać się osoby poszkodowane o pomoc: medyczną, żywnościową finansową, materialną itp.?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Gdzie można uzyskać informacje o zdarzeniu i związanych z nim utrudnieniach?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Gdzie można uzyskać informacje ofiarach, bliskich i innych utrudnieniach?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Jakie działania podjęto w celu złagodzenia skutków oraz w jaki sposób zabezpieczyć się przed dalszymi stratami?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Jaki jest postęp prac: ratowniczych, przywracających stan sprzed zdarzenia, zapewnienia pomocy dla poszkodowanych, wyjaśniających przyczyny zdarzenia oraz zmierzających do identyfikacji i osadzenia winnych?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Czy przewidziano program przywracania terenu objętego katastrofą lub klęską żywiołową do stanu normalnego (sprzed katastrofy) oraz pomocy dla osób poszkodowanych, czy będą rekompensowane straty - jeżeli tak to kto i kiedy będzie to realizował?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Czy podobna sytuacja już wystąpiła, jeżeli tak to kiedy i gdzie, jakie są zbieżności i co zrobiono w celu niedopuszczenia do powtórzenia się sytuacji?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22EDFC6-98C9-0814-D5A5-185F1479F7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2138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CF0DAD-5C28-7F44-6609-E8C01AA41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Język komunikatu/informacji – pisz krótko i zwięźle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13F8339-07CD-ABE5-0D23-AB2A3817A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O jakości komunikatu nie świadczy jego długość. Warto więc unikać wyrażeń, które nie wnoszą do tekstu nic nowego, np.:</a:t>
            </a:r>
          </a:p>
          <a:p>
            <a:pPr lvl="1"/>
            <a:r>
              <a:rPr lang="pl-PL" sz="2000" i="1" dirty="0"/>
              <a:t>jak powszechnie wiadomo,</a:t>
            </a:r>
          </a:p>
          <a:p>
            <a:pPr lvl="1"/>
            <a:r>
              <a:rPr lang="pl-PL" sz="2000" i="1" dirty="0"/>
              <a:t>ogólnie przyjęło się, że,</a:t>
            </a:r>
          </a:p>
          <a:p>
            <a:pPr lvl="1"/>
            <a:r>
              <a:rPr lang="pl-PL" sz="2000" i="1" dirty="0"/>
              <a:t>z punktu widzenia zarówno … jak i …,</a:t>
            </a:r>
          </a:p>
          <a:p>
            <a:r>
              <a:rPr lang="pl-PL" sz="2000" dirty="0"/>
              <a:t>Kolejna rzecz, to </a:t>
            </a:r>
            <a:r>
              <a:rPr lang="pl-PL" sz="2000" b="1" dirty="0"/>
              <a:t>prosty język </a:t>
            </a:r>
            <a:r>
              <a:rPr lang="pl-PL" sz="2000" dirty="0"/>
              <a:t>– używanie prostego języka nie świadczy o braku wiedzy czy wykształcenia, ale o szacunku dla obiorcy naszego komunikatu.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147E261-FF9C-FF53-81C4-67A4B5BC05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749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42ECD80F-28EA-CE8E-20E9-35EFC95DA9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951" y="254000"/>
            <a:ext cx="8419911" cy="7051675"/>
          </a:xfr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2110FE47-F30C-BB2B-934A-290FE3B660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8976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E549EE-A93E-108B-6B6A-CBF8073EA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Kalki językowe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B6304FD-2D26-0EBC-E993-6F95CA95A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Należy także zwrócić uwagę na tzw. </a:t>
            </a:r>
            <a:r>
              <a:rPr lang="pl-PL" sz="2000" b="1" dirty="0"/>
              <a:t>kalki językowe</a:t>
            </a:r>
            <a:r>
              <a:rPr lang="pl-PL" sz="2000" dirty="0"/>
              <a:t>, które do języka zostały dosłownie przejęte z języka obcego i mimo łudzącego podobieństwa, mają jednak inne znaczenie.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53D7E1F-5D13-9CF1-77CE-2C42DD5890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51488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ADB7B073-F98B-EC86-F683-0CD0F3FEA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7394" y="179437"/>
            <a:ext cx="8748563" cy="4308667"/>
          </a:xfrm>
          <a:noFill/>
        </p:spPr>
      </p:pic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385554C3-C96F-2E4A-F40E-4EB268B34E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16</a:t>
            </a:fld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21AC0B7-80F5-777B-E698-909E677ED4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3445" b="3753"/>
          <a:stretch>
            <a:fillRect/>
          </a:stretch>
        </p:blipFill>
        <p:spPr>
          <a:xfrm>
            <a:off x="809401" y="4355901"/>
            <a:ext cx="8676556" cy="219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81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3D2E4B-309B-EAD2-07A9-7F7E7AFD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Podsumowując: przygotowując materiał dla dziennikarza należy pamiętać, aby: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A0FB838-9415-D850-C537-7706025E7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sz="2000" dirty="0"/>
              <a:t>był opracowany w prostej formie, oparty na faktach i przedstawiony w zwięzły sposób – najważniejszą informację umieść na samym początku komunikatu;</a:t>
            </a:r>
          </a:p>
          <a:p>
            <a:pPr lvl="0"/>
            <a:r>
              <a:rPr lang="pl-PL" sz="2000" dirty="0"/>
              <a:t>nie stosować żargonu zawodowego. Należy pisać prosto, tak jakby się mówiło;</a:t>
            </a:r>
          </a:p>
          <a:p>
            <a:pPr lvl="0"/>
            <a:r>
              <a:rPr lang="pl-PL" sz="2000" dirty="0"/>
              <a:t>nie rozpisywać się. Informacja nie powinna przekraczać dwóch stron;</a:t>
            </a:r>
          </a:p>
          <a:p>
            <a:pPr lvl="0"/>
            <a:r>
              <a:rPr lang="pl-PL" sz="2000" dirty="0"/>
              <a:t>zdjęcia, jeżeli załączamy je do materiału, powinny być dobrej jakości, jednak nie powinny być widoczne np. nr rejestracyjne samochodów oraz twarze ofiar lub poszkodowanych;</a:t>
            </a:r>
          </a:p>
          <a:p>
            <a:pPr lvl="0"/>
            <a:r>
              <a:rPr lang="pl-PL" sz="2000" dirty="0"/>
              <a:t>koniecznie zawierał imię i nazwisko oraz nr telefonu, aby dziennikarz w razie potrzeby mógł uzyskać dodatkowe informacje;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410BB71-EAF5-A683-A64A-C184FB717C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0702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64FB8C-8AC8-5D32-61EF-1A536D889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Zasada odwróconej piramidy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3D9987B-E0E1-3080-2FDB-21A1F441A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Materiał tworzy się na zasadzie odwróconej piramidy – </a:t>
            </a:r>
            <a:r>
              <a:rPr lang="pl-PL" sz="2000" b="1" dirty="0"/>
              <a:t>na początku podajemy informacje najważniejsze</a:t>
            </a:r>
            <a:r>
              <a:rPr lang="pl-PL" sz="2000" dirty="0"/>
              <a:t>. Chodzi o to, aby dziennikarz po przeczytaniu takiej informacji potrafił odpowiedzieć sobie na następujące pytania: Co się stało? Gdzie? Kiedy? O której godzinie? Jaki są skutki tego starzenia?</a:t>
            </a:r>
          </a:p>
          <a:p>
            <a:r>
              <a:rPr lang="pl-PL" sz="2000" dirty="0"/>
              <a:t>Po napisaniu tekst należy wydrukować i poprawić ewentualne literówki i błędy stylistyczne – tekst wydrukowany łatwiej się sprawdza.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9A5B29B-70D1-CC8C-5337-81147EED44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8722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E91F4E-8AD2-8153-914C-91C78A14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Dobre relacje z mediami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5CE787A-CD09-EAAA-8D30-9C3BCA682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Współpraca z mediami w kryzysie ma kluczowe znaczenie. Brak informacji tworzy plotki, rodzi niepokój i chaos informacyjny. A w kryzysie to właśnie media mogą być wsparciem dla działań służb ratowniczych. Jednak aby ta współpraca przebiegała dobrze, podstawową rzeczą jest dostępność informacji dla mediów.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Media mają istotny wpływ na to, jak informacja zostanie odebrana przez opinię publiczną. Niektórzy nawet twierdzą, że kreują rzeczywistość poprzez słowa jakich używają opisując wydarzenie, wybór kolejności faktów – wskazując hierarchę, ważność danego wydarzenia. Jeżeli więc instytucja/ rzecznik prasowy jako pierwszy poinformuje media, będzie miał szansę na kształtowanie społecznego odbioru danego wydarzenia. </a:t>
            </a:r>
            <a:r>
              <a:rPr lang="pl-PL" b="1" dirty="0"/>
              <a:t>Zawsze lepiej być źródłem informacji niż obiektem.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Pamiętajmy, że udzielanie informacji jest naszym obowiązkiem.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C898A24-788F-DAD5-F21B-D4866155F6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8120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Wprowadzenie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Zdarza się, że po wysłaniu informacji do mediów zastanawiamy się, dlaczego nie została przez media wykorzystana czy opublikowana, albo dlaczego została zamieszczona czy skomentowana przez dziennikarzy niezgodnie z intencjami. Aby tak się nie stało, </a:t>
            </a:r>
            <a:r>
              <a:rPr lang="pl-PL" sz="2000" b="1" dirty="0"/>
              <a:t>komunikaty (nie tylko te w formie pisemnej) powinny być precyzyjne oraz dobrze przemyślane i przygotowane. </a:t>
            </a:r>
            <a:r>
              <a:rPr lang="pl-PL" sz="2000" dirty="0"/>
              <a:t>Zwłaszcza wtedy, gdy mamy do czynienia z kryzysem.</a:t>
            </a:r>
          </a:p>
          <a:p>
            <a:endParaRPr lang="pl-PL" sz="2000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D6BC95-961A-D7A7-7E1F-0A6036573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Rzecznik prasowy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098B35-EF39-EAAB-E248-DC0DF3101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Współpraca z mediami najczęściej odbywa się za pośrednictwem </a:t>
            </a:r>
            <a:r>
              <a:rPr lang="pl-PL" sz="2000" b="1" dirty="0"/>
              <a:t>rzecznika prasowego. </a:t>
            </a:r>
            <a:r>
              <a:rPr lang="pl-PL" sz="2000" dirty="0"/>
              <a:t>Dlatego rzecznik bezwzględnie musi być włączony w obieg informacji, aby wiedzieć o wszystkich decyzjach i działaniach szefów. </a:t>
            </a:r>
          </a:p>
          <a:p>
            <a:r>
              <a:rPr lang="pl-PL" sz="2000" dirty="0"/>
              <a:t>I rzecz prozaiczna – musi mieć włączony telefon i go odbierać bez względu na porę dnia czy nocy. Być może ta uwaga jest zbyt oczywista, ale niestety zdarza się, że telefon rzecznika w momencie sytuacji kryzysowej milczy, a to zawsze potęguje kryzys.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736CC46-3D4C-A618-1BC3-0C9F0CBB5E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9031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EB0282-1025-1C38-E84A-84F35ECD1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/>
              <a:t>Oświadczenia prasowe 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DD904E6-0AF1-E8CA-944D-ABC90B82C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to podstawowe narzędzie komunikacji w sytuacji kryzysowej. Zawierają one oficjalne wyjaśnienie podmiotu o zdarzeniu, jakie miało miejsce. Przez cały czas trwania kryzysu informacje dla prasy powinny być częste i obszerne, a do tego potrzebne jest ich numerowanie z określeniem daty i godziny wydania. To ułatwi dziennikarzom utrzymanie chronologii zdarzeń.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D9060B4-500A-E6AA-CCCB-2ED9E58CCB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89606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89D164-3615-7DB5-70D5-7BEAF4C69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756" y="467470"/>
            <a:ext cx="8640381" cy="1080001"/>
          </a:xfrm>
        </p:spPr>
        <p:txBody>
          <a:bodyPr/>
          <a:lstStyle/>
          <a:p>
            <a:r>
              <a:rPr lang="pl-PL" dirty="0"/>
              <a:t>Przykładowe oświadczenie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F918A5C-2CD2-5B18-2ECC-D72518F4CB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BD4E151-87B3-8B20-A93B-E334F2F35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691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43">
            <a:extLst>
              <a:ext uri="{FF2B5EF4-FFF2-40B4-BE49-F238E27FC236}">
                <a16:creationId xmlns:a16="http://schemas.microsoft.com/office/drawing/2014/main" id="{6BA31960-9194-A866-4DDF-9BF8003E6D26}"/>
              </a:ext>
            </a:extLst>
          </p:cNvPr>
          <p:cNvSpPr txBox="1">
            <a:spLocks/>
          </p:cNvSpPr>
          <p:nvPr/>
        </p:nvSpPr>
        <p:spPr bwMode="auto">
          <a:xfrm>
            <a:off x="1025523" y="1634778"/>
            <a:ext cx="8496845" cy="4680520"/>
          </a:xfrm>
          <a:prstGeom prst="rect">
            <a:avLst/>
          </a:prstGeom>
          <a:noFill/>
          <a:ln w="6350">
            <a:solidFill>
              <a:srgbClr val="231F2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OŚWIADCZENIE PRASOWE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Data: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Czas: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Nr: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Przedsiębiorstwo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XYZ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potwierdza, że zdarzył się wypadek (jaki, gdzie i kiedy). Działania służb ratowniczych są koordynowane i kontrolowane przez zespół na miejscu wypadku.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Szczegóły dotyczące zdarzenia nie są jeszcze znane, ale są podejmowane wszelkie możliwe działania w celu zapewnienia ochrony życia i środowiska.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Szczegóły dotyczące miejsca zdarzenia zostaną podane, inne informacje o zdarzeniu zostaną udzielone, jak tylko będą znane.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Dla mediów przedsiębiorstwo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XYZ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uruchomiło specjalną linię telefoniczną pod numerem….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-koniec-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5301A1C-A1BC-10EC-AA74-AF34BF402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8" y="563563"/>
            <a:ext cx="106918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l-PL" altLang="pl-PL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156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9C1AF8-E910-0A76-1B9C-954B2A2F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387986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Przykładowa procedura współpracy ze środkami masowego przekazu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DE9CCCB-EB74-F733-9A85-7DB361BD9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467987"/>
            <a:ext cx="8640382" cy="5191852"/>
          </a:xfrm>
        </p:spPr>
        <p:txBody>
          <a:bodyPr>
            <a:normAutofit fontScale="62500" lnSpcReduction="20000"/>
          </a:bodyPr>
          <a:lstStyle/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dirty="0"/>
              <a:t>1. Podać opis wypadków: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Co się zdarzyło, 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Kto uczestniczył w zdarzeniu (ludzie, zwierzęta) – nie podawać nazwisk ludzi ani stopnia obrażeń,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Gdzie się zdarzyło,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Jakie działania podjęto,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Jakie siły uczestniczą w działaniu,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Jak do tego doszło,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Kto udzieli szczegółowych informacji na temat zdarzenia np.: osoba pełniąca funkcję rzecznika prasowego – podać kontakt telefoniczny;</a:t>
            </a:r>
            <a:endParaRPr lang="pl-PL" sz="1600" dirty="0"/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dirty="0"/>
              <a:t>2. Nie spekulować; Nie komentować; Nie podawać informacji niesprawdzonych;</a:t>
            </a:r>
            <a:endParaRPr lang="pl-PL" sz="1600" dirty="0"/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dirty="0"/>
              <a:t>3. Nie wypowiadać się o sprawach będących w kompetencji innych służb i podmiotów – nie krytykować innych podmiotów;</a:t>
            </a:r>
            <a:endParaRPr lang="pl-PL" sz="1600" dirty="0"/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dirty="0"/>
              <a:t>4. Odsyłać do osoby pełniącej funkcję rzecznika prasowego: Podać numer telefonu lub inną możliwość kontaktu;</a:t>
            </a:r>
            <a:endParaRPr lang="pl-PL" sz="1600" dirty="0"/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dirty="0"/>
              <a:t>5. Zapisać (np. w tabeli nr..):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Dane umożliwiające identyfikację dziennikarza (nazwisko, imię, miejsce pracy) i kontakt z nim (telefon, E-mail inne),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Reprezentowaną stację radiową, telewizyjną, agencję itp.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Pytania dziennikarza,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Informacje przekazane dziennikarzowi,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Termin odpowiedzi ze strony urzędu - żądany przez dziennikarza;</a:t>
            </a:r>
            <a:endParaRPr lang="pl-PL" sz="1600" dirty="0"/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dirty="0"/>
              <a:t>6. Przekazać osobie pełniącej funkcję rzecznika prasowego: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Informację o zainteresowaniu dziennikarza zdarzeniem,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Szczegóły dotyczące zdarzenia – umożliwienie odpowiedzi w razie bezpośredniego kontaktu dziennikarza z wójtem lub rzecznikiem.</a:t>
            </a:r>
            <a:endParaRPr lang="pl-PL" sz="16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3A6AD80-F8D4-9C98-8E7D-4CE6078B4C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7734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11DEA21-B033-4C07-A5BA-FD2D50F3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251445"/>
            <a:ext cx="8640381" cy="1080001"/>
          </a:xfrm>
        </p:spPr>
        <p:txBody>
          <a:bodyPr/>
          <a:lstStyle/>
          <a:p>
            <a:r>
              <a:rPr lang="pl-PL" dirty="0"/>
              <a:t>Zadanie – analiza komunikatu kryzysowego: 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3C30C3C-7675-8622-D4AB-ACF9C0C24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818" y="1439836"/>
            <a:ext cx="8640382" cy="468000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Zadnie realizujemy w parach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Czas pracy: 30 minut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Oto komunikaty wydane przez Uniwersytet Wrocławski, zawarte na stronie uczelni: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hlinkClick r:id="rId2"/>
              </a:rPr>
              <a:t>https://</a:t>
            </a:r>
            <a:r>
              <a:rPr lang="en-GB" dirty="0" err="1">
                <a:hlinkClick r:id="rId2"/>
              </a:rPr>
              <a:t>uwr.edu.pl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oswiadczenie</a:t>
            </a:r>
            <a:r>
              <a:rPr lang="en-GB" dirty="0">
                <a:hlinkClick r:id="rId2"/>
              </a:rPr>
              <a:t>-</a:t>
            </a:r>
            <a:r>
              <a:rPr lang="en-GB" dirty="0" err="1">
                <a:hlinkClick r:id="rId2"/>
              </a:rPr>
              <a:t>wladz</a:t>
            </a:r>
            <a:r>
              <a:rPr lang="en-GB" dirty="0">
                <a:hlinkClick r:id="rId2"/>
              </a:rPr>
              <a:t>-</a:t>
            </a:r>
            <a:r>
              <a:rPr lang="en-GB" dirty="0" err="1">
                <a:hlinkClick r:id="rId2"/>
              </a:rPr>
              <a:t>uniwersytetu</a:t>
            </a:r>
            <a:r>
              <a:rPr lang="en-GB" dirty="0">
                <a:hlinkClick r:id="rId2"/>
              </a:rPr>
              <a:t>-</a:t>
            </a:r>
            <a:r>
              <a:rPr lang="en-GB" dirty="0" err="1">
                <a:hlinkClick r:id="rId2"/>
              </a:rPr>
              <a:t>wroclawskiego</a:t>
            </a:r>
            <a:r>
              <a:rPr lang="en-GB" dirty="0">
                <a:hlinkClick r:id="rId2"/>
              </a:rPr>
              <a:t>-09062025/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 err="1">
                <a:hlinkClick r:id="rId3"/>
              </a:rPr>
              <a:t>https</a:t>
            </a:r>
            <a:r>
              <a:rPr lang="pl-PL" dirty="0">
                <a:hlinkClick r:id="rId3"/>
              </a:rPr>
              <a:t>://</a:t>
            </a:r>
            <a:r>
              <a:rPr lang="pl-PL" dirty="0" err="1">
                <a:hlinkClick r:id="rId3"/>
              </a:rPr>
              <a:t>uwr.edu.pl</a:t>
            </a:r>
            <a:r>
              <a:rPr lang="pl-PL" dirty="0">
                <a:hlinkClick r:id="rId3"/>
              </a:rPr>
              <a:t>/</a:t>
            </a:r>
            <a:r>
              <a:rPr lang="pl-PL" dirty="0" err="1">
                <a:hlinkClick r:id="rId3"/>
              </a:rPr>
              <a:t>dziekuje</a:t>
            </a:r>
            <a:r>
              <a:rPr lang="pl-PL" dirty="0">
                <a:hlinkClick r:id="rId3"/>
              </a:rPr>
              <a:t>-za-pomoc-i-wsparcie/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 err="1">
                <a:hlinkClick r:id="rId4"/>
              </a:rPr>
              <a:t>https</a:t>
            </a:r>
            <a:r>
              <a:rPr lang="pl-PL" dirty="0">
                <a:hlinkClick r:id="rId4"/>
              </a:rPr>
              <a:t>://</a:t>
            </a:r>
            <a:r>
              <a:rPr lang="pl-PL" dirty="0" err="1">
                <a:hlinkClick r:id="rId4"/>
              </a:rPr>
              <a:t>uwr.edu.pl</a:t>
            </a:r>
            <a:r>
              <a:rPr lang="pl-PL" dirty="0">
                <a:hlinkClick r:id="rId4"/>
              </a:rPr>
              <a:t>/</a:t>
            </a:r>
            <a:r>
              <a:rPr lang="pl-PL" dirty="0" err="1">
                <a:hlinkClick r:id="rId4"/>
              </a:rPr>
              <a:t>podwyzki</a:t>
            </a:r>
            <a:r>
              <a:rPr lang="pl-PL" dirty="0">
                <a:hlinkClick r:id="rId4"/>
              </a:rPr>
              <a:t>-2024/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 err="1">
                <a:hlinkClick r:id="rId5"/>
              </a:rPr>
              <a:t>https</a:t>
            </a:r>
            <a:r>
              <a:rPr lang="pl-PL" dirty="0">
                <a:hlinkClick r:id="rId5"/>
              </a:rPr>
              <a:t>://</a:t>
            </a:r>
            <a:r>
              <a:rPr lang="pl-PL" dirty="0" err="1">
                <a:hlinkClick r:id="rId5"/>
              </a:rPr>
              <a:t>uwr.edu.pl</a:t>
            </a:r>
            <a:r>
              <a:rPr lang="pl-PL" dirty="0">
                <a:hlinkClick r:id="rId5"/>
              </a:rPr>
              <a:t>/</a:t>
            </a:r>
            <a:r>
              <a:rPr lang="pl-PL" dirty="0" err="1">
                <a:hlinkClick r:id="rId5"/>
              </a:rPr>
              <a:t>oswiadczenie</a:t>
            </a:r>
            <a:r>
              <a:rPr lang="pl-PL" dirty="0">
                <a:hlinkClick r:id="rId5"/>
              </a:rPr>
              <a:t>-2023-05-04/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Wybierzcie jeden z nich i odpowiedzcie na pytania: Dlaczego go wydano? Reakcją na jakiego typu kryzys jest ten komunikat? W jakiej fazie kryzysu go sporządzono? Kto go był jego autorem?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Czy ten komunikat spełnia kryteria dobrego komunikatu dla mediów? Zaznaczcie poszczególne elementy komunikatu – pytania na jakie odpowiada. Czy czegoś mu brakuje albo coś można by poprawić? Zaproponujcie zmiany. 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Zadanie wykonujemy jako projekt </a:t>
            </a:r>
            <a:r>
              <a:rPr lang="pl-PL" dirty="0" err="1"/>
              <a:t>Canva</a:t>
            </a:r>
            <a:r>
              <a:rPr lang="pl-PL" dirty="0"/>
              <a:t>, na jednej stronie formatu </a:t>
            </a:r>
            <a:r>
              <a:rPr lang="pl-PL"/>
              <a:t>A2 </a:t>
            </a:r>
            <a:endParaRPr lang="pl-PL" dirty="0"/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A81A3DF-16E7-FC38-11D9-B8F3D46A6C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9360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3C4641-835A-6B72-F898-9BD2F1AAD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Źródło: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0CDD69D-5728-BD34-1188-177F03226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Dariusz WRÓBLEWSKI, KOMUNIKACJA KRYZYSOWA – WYBRANE ASPEKTY KOMUNIKACJI Z MASS MEDIAMI</a:t>
            </a:r>
            <a:r>
              <a:rPr lang="pl-PL" dirty="0"/>
              <a:t>, materiały ze szkolenia internetowego dla administracji publicznej z zakresu obrony cywilnej, ochrony ludności i zarządzania kryzysowego, 2007, </a:t>
            </a:r>
            <a:r>
              <a:rPr lang="pl-PL" dirty="0">
                <a:hlinkClick r:id="rId2"/>
              </a:rPr>
              <a:t>http://</a:t>
            </a:r>
            <a:r>
              <a:rPr lang="pl-PL" dirty="0" err="1">
                <a:hlinkClick r:id="rId2"/>
              </a:rPr>
              <a:t>www.sgsp.edu.pl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b="1" dirty="0"/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180A596-52BF-A4DD-54E8-52B02C171D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9935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bardzo</a:t>
            </a:r>
          </a:p>
        </p:txBody>
      </p:sp>
      <p:pic>
        <p:nvPicPr>
          <p:cNvPr id="1026" name="Picture 2" descr="Konferencja prasowa selekcjonera reprezentacji Polski Fernando Santosa ...">
            <a:extLst>
              <a:ext uri="{FF2B5EF4-FFF2-40B4-BE49-F238E27FC236}">
                <a16:creationId xmlns:a16="http://schemas.microsoft.com/office/drawing/2014/main" id="{457A16E4-9B24-FD69-A8AB-41C486434FF2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r="435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10FF4080-9BE8-4EFE-91EF-A2E60055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sz="2200"/>
              <a:t>Przed rozpoczęciem procesu komunikowania należy określić:</a:t>
            </a:r>
            <a:br>
              <a:rPr lang="pl-PL" sz="2200"/>
            </a:br>
            <a:endParaRPr lang="pl-PL" sz="220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pl-PL" sz="300"/>
          </a:p>
        </p:txBody>
      </p:sp>
      <p:graphicFrame>
        <p:nvGraphicFramePr>
          <p:cNvPr id="8" name="Symbol zastępczy zawartości 1">
            <a:extLst>
              <a:ext uri="{FF2B5EF4-FFF2-40B4-BE49-F238E27FC236}">
                <a16:creationId xmlns:a16="http://schemas.microsoft.com/office/drawing/2014/main" id="{9EB5B245-140C-CB7D-F7A3-18C212F305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710991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650BF8-7509-0B4B-3796-47052FC94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dirty="0"/>
              <a:t>A. kluczowe przesłania i przekazy</a:t>
            </a:r>
            <a:br>
              <a:rPr lang="pl-PL" dirty="0"/>
            </a:b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C84FBA6-4299-42B9-9C77-3088E0F02C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1AAED191-C709-EAE0-7B3A-5B61C7191D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801686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472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40752C-426C-0C90-F27F-BC3E8FB35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359838"/>
            <a:ext cx="8640381" cy="1080001"/>
          </a:xfrm>
        </p:spPr>
        <p:txBody>
          <a:bodyPr/>
          <a:lstStyle/>
          <a:p>
            <a:r>
              <a:rPr lang="pl-PL" dirty="0"/>
              <a:t>B. cel informacji prasowej/komunikatu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D4B6AD2-2356-4D60-0111-73FD48A24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97" y="1079717"/>
            <a:ext cx="9290121" cy="540024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Postaw sobie jeden cel. Unikaj pisania informacji zawierającej wiele niepowiązanych ze sobą elementów. Ustalenie celów będzie pomocne w napisaniu informacji w przekonujący sposób.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Przykładowe cele informacji prasowej: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poinformowanie o zdarzeniu: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kto?</a:t>
            </a:r>
            <a:r>
              <a:rPr lang="pl-PL" dirty="0"/>
              <a:t> – osoby, których to dotyczy,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co?</a:t>
            </a:r>
            <a:r>
              <a:rPr lang="pl-PL" dirty="0"/>
              <a:t>– to co chcę przekazać,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gdzie?</a:t>
            </a:r>
            <a:r>
              <a:rPr lang="pl-PL" dirty="0"/>
              <a:t> – miejsca,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kiedy?</a:t>
            </a:r>
            <a:r>
              <a:rPr lang="pl-PL" dirty="0"/>
              <a:t> – dzień, godzina, przedział czasowy, ostateczny termin,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dlaczego? </a:t>
            </a:r>
            <a:r>
              <a:rPr lang="pl-PL" dirty="0"/>
              <a:t>– przyczyny i cele,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jak?</a:t>
            </a:r>
            <a:r>
              <a:rPr lang="pl-PL" dirty="0"/>
              <a:t> – okoliczności, wyjaśnienia,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Ile? </a:t>
            </a:r>
            <a:r>
              <a:rPr lang="pl-PL" dirty="0"/>
              <a:t>– obliczenia, dane liczbowe;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poinformowanie o wpływie zdarzenia na bezpieczeństwo;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poinformowanie o pomocy jako mogą otrzymać poszkodowani;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ochrona wizerunku instytucji.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6A1652E-09CA-C49D-38F9-F3237495C1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0857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5FA59D-49F2-0980-FC81-70A2932C8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359838"/>
            <a:ext cx="8640381" cy="1080001"/>
          </a:xfrm>
        </p:spPr>
        <p:txBody>
          <a:bodyPr/>
          <a:lstStyle/>
          <a:p>
            <a:r>
              <a:rPr lang="pl-PL" dirty="0"/>
              <a:t>C. odbiorcę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F2028D-BF5D-EA41-2A49-81EA9AFE5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818" y="1187549"/>
            <a:ext cx="8640382" cy="4680002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b="1" dirty="0"/>
              <a:t>Określ dokładnie adresata informacji prasowej</a:t>
            </a:r>
            <a:r>
              <a:rPr lang="pl-PL" dirty="0"/>
              <a:t>. Powinniśmy wiedzieć czy będzie to cała społeczność, ludzie starsi, rodziny i bliscy poszkodowanych, administracja itp. Określenie odbiory ma wpływ na język/słownictwo jakim będziemy się posługiwali.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Pamiętaj – jeżeli nie jesteś w stanie określić adresata, nie ma powodów, aby przygotować i wysłać informację.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Od tego kto jest odbiorcą, będzie również zależał dobór narzędzi wykorzystywany w komunikacji.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W tym miejscu można się zastanowić jak traktować media – jako narzędzie, sposób dotarcia do grupy docelowej czy właśnie grupę docelową. Jednak jakbyśmy nie podeszli do zagadnienia – nie zmienia to faktu, że </a:t>
            </a:r>
            <a:r>
              <a:rPr lang="pl-PL" b="1" dirty="0"/>
              <a:t>komunikat powinien być rzetelny, w prosty sposób przekazujący istotne informacje</a:t>
            </a:r>
            <a:r>
              <a:rPr lang="pl-PL" dirty="0"/>
              <a:t>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5ECB0E0-BB0B-511B-9D66-638E54941B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854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6D7C0A-D6C8-A30C-1D66-7A151D3F4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D. potrzeby swoich odbiorców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85CA8E-62F8-6F4C-D992-0BCF775FD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000" dirty="0"/>
              <a:t>Przed przygotowaniem komunikatu warto sobie zadać pytanie, czego oczekują od ciebie odbiorcy. Zastanów się, co może przyciągnąć uwagę mediów.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491E343-603A-04DF-E296-92EAC406D9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2916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26C158-5E4C-9788-1738-22C0AAF3F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Dobieraj informacje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873A035-1CAB-1469-B5EF-E83D9D16C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Jeżeli uznasz, że jakaś treść umieszczona w komunikacie jest nudna i nieatrakcyjna, najprawdopodobniej tak samo pomyśli twój odbiorca (w tym dziennikarz). Dobieraj więc informacje, które przyciągną media (jeżeli oczywiście taki jest cel).</a:t>
            </a:r>
          </a:p>
          <a:p>
            <a:r>
              <a:rPr lang="pl-PL" sz="2000" dirty="0"/>
              <a:t>Informacja prasowa jest jedną z najbardziej skutecznych metod kontaktów z dziennikarzami, uważaj jednak, aby jej nie nadużywać. Po kolejnym, mało istotnym komunikacie, dziennikarze przestaną na nie reagować.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514DEE-A917-AF35-C4AC-2E02B7056D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02484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A66B60-7CDD-F2F6-8931-08EFFD12C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Dopasuj informację do szerszego planu komunikacji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E0DB538-E208-05B8-BA8E-1D4F7AECE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Każda  instytucja  powinna  mieć  przygotowaną  strategię  komunikacji i informować opinię społeczną w oparciu o jej założenia (zwłaszcza na wypadek kryzysu). Dlatego podczas procesu komunikacji należy zwracać uwagę, aby informacja była zgodna z ustalonymi przesłaniami. </a:t>
            </a:r>
          </a:p>
          <a:p>
            <a:r>
              <a:rPr lang="pl-PL" sz="2000" b="1" dirty="0"/>
              <a:t>Komunikat zawsze powinien być zgodny z pożądanym wizerunkiem instytucji.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7D52D59-240E-3A68-D62F-03D25D8BE8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975407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43ADD6C1AA07458D9FC8BFF02CA0F4" ma:contentTypeVersion="3" ma:contentTypeDescription="Utwórz nowy dokument." ma:contentTypeScope="" ma:versionID="e9ccd9d4b7aa2468bc627926566c6cda">
  <xsd:schema xmlns:xsd="http://www.w3.org/2001/XMLSchema" xmlns:xs="http://www.w3.org/2001/XMLSchema" xmlns:p="http://schemas.microsoft.com/office/2006/metadata/properties" xmlns:ns2="d9adee57-69b9-453a-a8c6-3a3e6b09a743" targetNamespace="http://schemas.microsoft.com/office/2006/metadata/properties" ma:root="true" ma:fieldsID="4c29ad2cf598be8768faa1577d7ae2c1" ns2:_="">
    <xsd:import namespace="d9adee57-69b9-453a-a8c6-3a3e6b09a7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dee57-69b9-453a-a8c6-3a3e6b09a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47FE421-4678-4F5E-9469-19AC305F045C}"/>
</file>

<file path=customXml/itemProps2.xml><?xml version="1.0" encoding="utf-8"?>
<ds:datastoreItem xmlns:ds="http://schemas.openxmlformats.org/officeDocument/2006/customXml" ds:itemID="{11613C6A-D1E6-48C1-BA64-1ED8F7257654}"/>
</file>

<file path=customXml/itemProps3.xml><?xml version="1.0" encoding="utf-8"?>
<ds:datastoreItem xmlns:ds="http://schemas.openxmlformats.org/officeDocument/2006/customXml" ds:itemID="{50099C1F-C181-4BF1-9554-A6AA2EA6CD23}"/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306</TotalTime>
  <Words>2051</Words>
  <Application>Microsoft Office PowerPoint</Application>
  <PresentationFormat>Niestandardowy</PresentationFormat>
  <Paragraphs>161</Paragraphs>
  <Slides>26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30" baseType="lpstr">
      <vt:lpstr>Arial</vt:lpstr>
      <vt:lpstr>Calibri</vt:lpstr>
      <vt:lpstr>Open Sans</vt:lpstr>
      <vt:lpstr>Motyw pakietu Office</vt:lpstr>
      <vt:lpstr>Warsztat 11: Projektowanie komunikatów do mediów.  Opracowała: dr Justyna Bagińska</vt:lpstr>
      <vt:lpstr>Wprowadzenie</vt:lpstr>
      <vt:lpstr>Przed rozpoczęciem procesu komunikowania należy określić: </vt:lpstr>
      <vt:lpstr>A. kluczowe przesłania i przekazy </vt:lpstr>
      <vt:lpstr>B. cel informacji prasowej/komunikatu </vt:lpstr>
      <vt:lpstr>C. odbiorcę </vt:lpstr>
      <vt:lpstr>D. potrzeby swoich odbiorców </vt:lpstr>
      <vt:lpstr>Dobieraj informacje </vt:lpstr>
      <vt:lpstr>Dopasuj informację do szerszego planu komunikacji </vt:lpstr>
      <vt:lpstr>Przygotuj potencjalne pytania jakie mogą paść ze strony mediów oraz odpowiedzi na nie </vt:lpstr>
      <vt:lpstr>Pytania dziennikarzy podczas sytuacji kryzysowej </vt:lpstr>
      <vt:lpstr>Pytania dziennikarzy podczas sytuacji kryzysowej (c.d.)</vt:lpstr>
      <vt:lpstr>Język komunikatu/informacji – pisz krótko i zwięźle </vt:lpstr>
      <vt:lpstr>Prezentacja programu PowerPoint</vt:lpstr>
      <vt:lpstr>Kalki językowe</vt:lpstr>
      <vt:lpstr>Prezentacja programu PowerPoint</vt:lpstr>
      <vt:lpstr>Podsumowując: przygotowując materiał dla dziennikarza należy pamiętać, aby: </vt:lpstr>
      <vt:lpstr>Zasada odwróconej piramidy</vt:lpstr>
      <vt:lpstr>Dobre relacje z mediami </vt:lpstr>
      <vt:lpstr>Rzecznik prasowy</vt:lpstr>
      <vt:lpstr>Oświadczenia prasowe </vt:lpstr>
      <vt:lpstr>Przykładowe oświadczenie</vt:lpstr>
      <vt:lpstr>Przykładowa procedura współpracy ze środkami masowego przekazu </vt:lpstr>
      <vt:lpstr>Zadanie – analiza komunikatu kryzysowego: </vt:lpstr>
      <vt:lpstr>Źródło:</vt:lpstr>
      <vt:lpstr>Dziękuję bardzo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Justyna Bagińska</cp:lastModifiedBy>
  <cp:revision>36</cp:revision>
  <dcterms:created xsi:type="dcterms:W3CDTF">2022-06-22T09:40:44Z</dcterms:created>
  <dcterms:modified xsi:type="dcterms:W3CDTF">2025-06-22T16:31:33Z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0x0101009743ADD6C1AA07458D9FC8BFF02CA0F4</vt:lpwstr>
  </property>
</Properties>
</file>